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
  </p:notesMasterIdLst>
  <p:sldIdLst>
    <p:sldId id="256" r:id="rId2"/>
    <p:sldId id="257" r:id="rId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7"/>
    <p:restoredTop sz="94662"/>
  </p:normalViewPr>
  <p:slideViewPr>
    <p:cSldViewPr snapToGrid="0" snapToObjects="1">
      <p:cViewPr varScale="1">
        <p:scale>
          <a:sx n="95" d="100"/>
          <a:sy n="95" d="100"/>
        </p:scale>
        <p:origin x="184" y="4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s>
</file>

<file path=ppt/media/image1.tiff>
</file>

<file path=ppt/media/image2.tiff>
</file>

<file path=ppt/media/image3.tiff>
</file>

<file path=ppt/media/image4.tiff>
</file>

<file path=ppt/media/image5.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39DC66-5333-FC42-A773-0C1BC6724EFB}" type="datetimeFigureOut">
              <a:rPr lang="en-US" smtClean="0"/>
              <a:t>5/30/20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BACFAE-8D8B-CA40-BDDD-5A3A8670B8FD}" type="slidenum">
              <a:rPr lang="en-US" smtClean="0"/>
              <a:t>‹#›</a:t>
            </a:fld>
            <a:endParaRPr lang="en-US"/>
          </a:p>
        </p:txBody>
      </p:sp>
    </p:spTree>
    <p:extLst>
      <p:ext uri="{BB962C8B-B14F-4D97-AF65-F5344CB8AC3E}">
        <p14:creationId xmlns:p14="http://schemas.microsoft.com/office/powerpoint/2010/main" val="7583334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EBACFAE-8D8B-CA40-BDDD-5A3A8670B8FD}" type="slidenum">
              <a:rPr lang="en-US" smtClean="0"/>
              <a:t>1</a:t>
            </a:fld>
            <a:endParaRPr lang="en-US"/>
          </a:p>
        </p:txBody>
      </p:sp>
    </p:spTree>
    <p:extLst>
      <p:ext uri="{BB962C8B-B14F-4D97-AF65-F5344CB8AC3E}">
        <p14:creationId xmlns:p14="http://schemas.microsoft.com/office/powerpoint/2010/main" val="2195106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C301D-7AC1-8C4F-902B-66A1D7CEA07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5A6CE9D-04FA-EA49-852C-58539A878F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5EFE18C-D847-BC49-952A-07999FD50DC9}"/>
              </a:ext>
            </a:extLst>
          </p:cNvPr>
          <p:cNvSpPr>
            <a:spLocks noGrp="1"/>
          </p:cNvSpPr>
          <p:nvPr>
            <p:ph type="dt" sz="half" idx="10"/>
          </p:nvPr>
        </p:nvSpPr>
        <p:spPr/>
        <p:txBody>
          <a:bodyPr/>
          <a:lstStyle/>
          <a:p>
            <a:fld id="{C0ACAAED-9122-1F41-BE0E-E5AA0373C988}" type="datetimeFigureOut">
              <a:rPr lang="en-US" smtClean="0"/>
              <a:t>5/30/20</a:t>
            </a:fld>
            <a:endParaRPr lang="en-US"/>
          </a:p>
        </p:txBody>
      </p:sp>
      <p:sp>
        <p:nvSpPr>
          <p:cNvPr id="5" name="Footer Placeholder 4">
            <a:extLst>
              <a:ext uri="{FF2B5EF4-FFF2-40B4-BE49-F238E27FC236}">
                <a16:creationId xmlns:a16="http://schemas.microsoft.com/office/drawing/2014/main" id="{B42254AE-C619-F84F-B4FE-12045DBF83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553C98-38E5-454C-B7F5-DAEA1B69808A}"/>
              </a:ext>
            </a:extLst>
          </p:cNvPr>
          <p:cNvSpPr>
            <a:spLocks noGrp="1"/>
          </p:cNvSpPr>
          <p:nvPr>
            <p:ph type="sldNum" sz="quarter" idx="12"/>
          </p:nvPr>
        </p:nvSpPr>
        <p:spPr/>
        <p:txBody>
          <a:bodyPr/>
          <a:lstStyle/>
          <a:p>
            <a:fld id="{76DEFF8E-4227-C14F-86AB-3F3B18ABEA51}" type="slidenum">
              <a:rPr lang="en-US" smtClean="0"/>
              <a:t>‹#›</a:t>
            </a:fld>
            <a:endParaRPr lang="en-US"/>
          </a:p>
        </p:txBody>
      </p:sp>
    </p:spTree>
    <p:extLst>
      <p:ext uri="{BB962C8B-B14F-4D97-AF65-F5344CB8AC3E}">
        <p14:creationId xmlns:p14="http://schemas.microsoft.com/office/powerpoint/2010/main" val="38093081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6A514-2BF4-AB48-8DEE-CEA0BBC1668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A0DD4C8-8BD4-AC45-8F1B-810B1594853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78792D-D802-4945-85DB-062164F854A7}"/>
              </a:ext>
            </a:extLst>
          </p:cNvPr>
          <p:cNvSpPr>
            <a:spLocks noGrp="1"/>
          </p:cNvSpPr>
          <p:nvPr>
            <p:ph type="dt" sz="half" idx="10"/>
          </p:nvPr>
        </p:nvSpPr>
        <p:spPr/>
        <p:txBody>
          <a:bodyPr/>
          <a:lstStyle/>
          <a:p>
            <a:fld id="{C0ACAAED-9122-1F41-BE0E-E5AA0373C988}" type="datetimeFigureOut">
              <a:rPr lang="en-US" smtClean="0"/>
              <a:t>5/30/20</a:t>
            </a:fld>
            <a:endParaRPr lang="en-US"/>
          </a:p>
        </p:txBody>
      </p:sp>
      <p:sp>
        <p:nvSpPr>
          <p:cNvPr id="5" name="Footer Placeholder 4">
            <a:extLst>
              <a:ext uri="{FF2B5EF4-FFF2-40B4-BE49-F238E27FC236}">
                <a16:creationId xmlns:a16="http://schemas.microsoft.com/office/drawing/2014/main" id="{CB3D4CC6-98A0-C942-BD92-3E0B8A8A649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0E76B3-5A60-8247-B79D-58348C24C48B}"/>
              </a:ext>
            </a:extLst>
          </p:cNvPr>
          <p:cNvSpPr>
            <a:spLocks noGrp="1"/>
          </p:cNvSpPr>
          <p:nvPr>
            <p:ph type="sldNum" sz="quarter" idx="12"/>
          </p:nvPr>
        </p:nvSpPr>
        <p:spPr/>
        <p:txBody>
          <a:bodyPr/>
          <a:lstStyle/>
          <a:p>
            <a:fld id="{76DEFF8E-4227-C14F-86AB-3F3B18ABEA51}" type="slidenum">
              <a:rPr lang="en-US" smtClean="0"/>
              <a:t>‹#›</a:t>
            </a:fld>
            <a:endParaRPr lang="en-US"/>
          </a:p>
        </p:txBody>
      </p:sp>
    </p:spTree>
    <p:extLst>
      <p:ext uri="{BB962C8B-B14F-4D97-AF65-F5344CB8AC3E}">
        <p14:creationId xmlns:p14="http://schemas.microsoft.com/office/powerpoint/2010/main" val="23879043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1D6A8E0-1C58-8D45-9320-9C6EF1DBBC7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B283FEB8-2E67-E640-87CD-40AD376FD348}"/>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9A0B55-1D88-8542-AF79-48CCF977D2CE}"/>
              </a:ext>
            </a:extLst>
          </p:cNvPr>
          <p:cNvSpPr>
            <a:spLocks noGrp="1"/>
          </p:cNvSpPr>
          <p:nvPr>
            <p:ph type="dt" sz="half" idx="10"/>
          </p:nvPr>
        </p:nvSpPr>
        <p:spPr/>
        <p:txBody>
          <a:bodyPr/>
          <a:lstStyle/>
          <a:p>
            <a:fld id="{C0ACAAED-9122-1F41-BE0E-E5AA0373C988}" type="datetimeFigureOut">
              <a:rPr lang="en-US" smtClean="0"/>
              <a:t>5/30/20</a:t>
            </a:fld>
            <a:endParaRPr lang="en-US"/>
          </a:p>
        </p:txBody>
      </p:sp>
      <p:sp>
        <p:nvSpPr>
          <p:cNvPr id="5" name="Footer Placeholder 4">
            <a:extLst>
              <a:ext uri="{FF2B5EF4-FFF2-40B4-BE49-F238E27FC236}">
                <a16:creationId xmlns:a16="http://schemas.microsoft.com/office/drawing/2014/main" id="{E3609C4C-56ED-7C44-A638-0217B72888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CF697D-46B5-0044-99B8-2C83DAB62E9E}"/>
              </a:ext>
            </a:extLst>
          </p:cNvPr>
          <p:cNvSpPr>
            <a:spLocks noGrp="1"/>
          </p:cNvSpPr>
          <p:nvPr>
            <p:ph type="sldNum" sz="quarter" idx="12"/>
          </p:nvPr>
        </p:nvSpPr>
        <p:spPr/>
        <p:txBody>
          <a:bodyPr/>
          <a:lstStyle/>
          <a:p>
            <a:fld id="{76DEFF8E-4227-C14F-86AB-3F3B18ABEA51}" type="slidenum">
              <a:rPr lang="en-US" smtClean="0"/>
              <a:t>‹#›</a:t>
            </a:fld>
            <a:endParaRPr lang="en-US"/>
          </a:p>
        </p:txBody>
      </p:sp>
    </p:spTree>
    <p:extLst>
      <p:ext uri="{BB962C8B-B14F-4D97-AF65-F5344CB8AC3E}">
        <p14:creationId xmlns:p14="http://schemas.microsoft.com/office/powerpoint/2010/main" val="36599144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71CA0-AF77-814E-B780-A553047D9F6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463846B-00CB-B64F-9580-0556D23785C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685E36-A054-E046-8B06-5E9D56A71C3E}"/>
              </a:ext>
            </a:extLst>
          </p:cNvPr>
          <p:cNvSpPr>
            <a:spLocks noGrp="1"/>
          </p:cNvSpPr>
          <p:nvPr>
            <p:ph type="dt" sz="half" idx="10"/>
          </p:nvPr>
        </p:nvSpPr>
        <p:spPr/>
        <p:txBody>
          <a:bodyPr/>
          <a:lstStyle/>
          <a:p>
            <a:fld id="{C0ACAAED-9122-1F41-BE0E-E5AA0373C988}" type="datetimeFigureOut">
              <a:rPr lang="en-US" smtClean="0"/>
              <a:t>5/30/20</a:t>
            </a:fld>
            <a:endParaRPr lang="en-US"/>
          </a:p>
        </p:txBody>
      </p:sp>
      <p:sp>
        <p:nvSpPr>
          <p:cNvPr id="5" name="Footer Placeholder 4">
            <a:extLst>
              <a:ext uri="{FF2B5EF4-FFF2-40B4-BE49-F238E27FC236}">
                <a16:creationId xmlns:a16="http://schemas.microsoft.com/office/drawing/2014/main" id="{7C317867-9C20-CE43-869B-9809A620C1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2CEB7FA-BCAF-6143-8EDA-3CE8A2A85B01}"/>
              </a:ext>
            </a:extLst>
          </p:cNvPr>
          <p:cNvSpPr>
            <a:spLocks noGrp="1"/>
          </p:cNvSpPr>
          <p:nvPr>
            <p:ph type="sldNum" sz="quarter" idx="12"/>
          </p:nvPr>
        </p:nvSpPr>
        <p:spPr/>
        <p:txBody>
          <a:bodyPr/>
          <a:lstStyle/>
          <a:p>
            <a:fld id="{76DEFF8E-4227-C14F-86AB-3F3B18ABEA51}" type="slidenum">
              <a:rPr lang="en-US" smtClean="0"/>
              <a:t>‹#›</a:t>
            </a:fld>
            <a:endParaRPr lang="en-US"/>
          </a:p>
        </p:txBody>
      </p:sp>
    </p:spTree>
    <p:extLst>
      <p:ext uri="{BB962C8B-B14F-4D97-AF65-F5344CB8AC3E}">
        <p14:creationId xmlns:p14="http://schemas.microsoft.com/office/powerpoint/2010/main" val="32318762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61127C-922A-3049-B14B-615C5773855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4AFFE8F-AAFB-5947-B34E-F0006626894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55DFFFA3-8358-2448-A937-42C5DEF8459B}"/>
              </a:ext>
            </a:extLst>
          </p:cNvPr>
          <p:cNvSpPr>
            <a:spLocks noGrp="1"/>
          </p:cNvSpPr>
          <p:nvPr>
            <p:ph type="dt" sz="half" idx="10"/>
          </p:nvPr>
        </p:nvSpPr>
        <p:spPr/>
        <p:txBody>
          <a:bodyPr/>
          <a:lstStyle/>
          <a:p>
            <a:fld id="{C0ACAAED-9122-1F41-BE0E-E5AA0373C988}" type="datetimeFigureOut">
              <a:rPr lang="en-US" smtClean="0"/>
              <a:t>5/30/20</a:t>
            </a:fld>
            <a:endParaRPr lang="en-US"/>
          </a:p>
        </p:txBody>
      </p:sp>
      <p:sp>
        <p:nvSpPr>
          <p:cNvPr id="5" name="Footer Placeholder 4">
            <a:extLst>
              <a:ext uri="{FF2B5EF4-FFF2-40B4-BE49-F238E27FC236}">
                <a16:creationId xmlns:a16="http://schemas.microsoft.com/office/drawing/2014/main" id="{54E3E33D-4872-354E-92C7-D83BEE7E23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50DE9BE-B91B-7F44-B73C-79E20052CC43}"/>
              </a:ext>
            </a:extLst>
          </p:cNvPr>
          <p:cNvSpPr>
            <a:spLocks noGrp="1"/>
          </p:cNvSpPr>
          <p:nvPr>
            <p:ph type="sldNum" sz="quarter" idx="12"/>
          </p:nvPr>
        </p:nvSpPr>
        <p:spPr/>
        <p:txBody>
          <a:bodyPr/>
          <a:lstStyle/>
          <a:p>
            <a:fld id="{76DEFF8E-4227-C14F-86AB-3F3B18ABEA51}" type="slidenum">
              <a:rPr lang="en-US" smtClean="0"/>
              <a:t>‹#›</a:t>
            </a:fld>
            <a:endParaRPr lang="en-US"/>
          </a:p>
        </p:txBody>
      </p:sp>
    </p:spTree>
    <p:extLst>
      <p:ext uri="{BB962C8B-B14F-4D97-AF65-F5344CB8AC3E}">
        <p14:creationId xmlns:p14="http://schemas.microsoft.com/office/powerpoint/2010/main" val="2816014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91EDD1-EF5E-0942-B75F-5642850AF3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C4E2C3B-2245-C04B-8AE1-7EA93C359505}"/>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556C25C-6C54-CC47-A439-5E763A35B8C7}"/>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D410A7D-50B6-A044-838C-8BF0E25CB55E}"/>
              </a:ext>
            </a:extLst>
          </p:cNvPr>
          <p:cNvSpPr>
            <a:spLocks noGrp="1"/>
          </p:cNvSpPr>
          <p:nvPr>
            <p:ph type="dt" sz="half" idx="10"/>
          </p:nvPr>
        </p:nvSpPr>
        <p:spPr/>
        <p:txBody>
          <a:bodyPr/>
          <a:lstStyle/>
          <a:p>
            <a:fld id="{C0ACAAED-9122-1F41-BE0E-E5AA0373C988}" type="datetimeFigureOut">
              <a:rPr lang="en-US" smtClean="0"/>
              <a:t>5/30/20</a:t>
            </a:fld>
            <a:endParaRPr lang="en-US"/>
          </a:p>
        </p:txBody>
      </p:sp>
      <p:sp>
        <p:nvSpPr>
          <p:cNvPr id="6" name="Footer Placeholder 5">
            <a:extLst>
              <a:ext uri="{FF2B5EF4-FFF2-40B4-BE49-F238E27FC236}">
                <a16:creationId xmlns:a16="http://schemas.microsoft.com/office/drawing/2014/main" id="{BE89825D-9D9C-B246-9764-D29DA63DF09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304E7E-F615-5A4C-A5AD-5635896B40C3}"/>
              </a:ext>
            </a:extLst>
          </p:cNvPr>
          <p:cNvSpPr>
            <a:spLocks noGrp="1"/>
          </p:cNvSpPr>
          <p:nvPr>
            <p:ph type="sldNum" sz="quarter" idx="12"/>
          </p:nvPr>
        </p:nvSpPr>
        <p:spPr/>
        <p:txBody>
          <a:bodyPr/>
          <a:lstStyle/>
          <a:p>
            <a:fld id="{76DEFF8E-4227-C14F-86AB-3F3B18ABEA51}" type="slidenum">
              <a:rPr lang="en-US" smtClean="0"/>
              <a:t>‹#›</a:t>
            </a:fld>
            <a:endParaRPr lang="en-US"/>
          </a:p>
        </p:txBody>
      </p:sp>
    </p:spTree>
    <p:extLst>
      <p:ext uri="{BB962C8B-B14F-4D97-AF65-F5344CB8AC3E}">
        <p14:creationId xmlns:p14="http://schemas.microsoft.com/office/powerpoint/2010/main" val="23147038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9E5D5-2034-4249-A68F-A088B5646B3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604730A-9EC2-7A4E-B2E0-7C4C25E5FD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515B31CC-465F-8640-A386-C2B97CF9836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A8216A0-A068-F24D-9386-208BBB0A1D9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353452AB-D623-7644-A8FE-89DF2C34CF6B}"/>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0B61E2E-E108-064C-BBCE-5F13C3E3E7C8}"/>
              </a:ext>
            </a:extLst>
          </p:cNvPr>
          <p:cNvSpPr>
            <a:spLocks noGrp="1"/>
          </p:cNvSpPr>
          <p:nvPr>
            <p:ph type="dt" sz="half" idx="10"/>
          </p:nvPr>
        </p:nvSpPr>
        <p:spPr/>
        <p:txBody>
          <a:bodyPr/>
          <a:lstStyle/>
          <a:p>
            <a:fld id="{C0ACAAED-9122-1F41-BE0E-E5AA0373C988}" type="datetimeFigureOut">
              <a:rPr lang="en-US" smtClean="0"/>
              <a:t>5/30/20</a:t>
            </a:fld>
            <a:endParaRPr lang="en-US"/>
          </a:p>
        </p:txBody>
      </p:sp>
      <p:sp>
        <p:nvSpPr>
          <p:cNvPr id="8" name="Footer Placeholder 7">
            <a:extLst>
              <a:ext uri="{FF2B5EF4-FFF2-40B4-BE49-F238E27FC236}">
                <a16:creationId xmlns:a16="http://schemas.microsoft.com/office/drawing/2014/main" id="{C6F6F6D1-1D2F-914E-A521-3F2060DBA2B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DE48A2F-9631-7F47-BE0B-FED8F7890E56}"/>
              </a:ext>
            </a:extLst>
          </p:cNvPr>
          <p:cNvSpPr>
            <a:spLocks noGrp="1"/>
          </p:cNvSpPr>
          <p:nvPr>
            <p:ph type="sldNum" sz="quarter" idx="12"/>
          </p:nvPr>
        </p:nvSpPr>
        <p:spPr/>
        <p:txBody>
          <a:bodyPr/>
          <a:lstStyle/>
          <a:p>
            <a:fld id="{76DEFF8E-4227-C14F-86AB-3F3B18ABEA51}" type="slidenum">
              <a:rPr lang="en-US" smtClean="0"/>
              <a:t>‹#›</a:t>
            </a:fld>
            <a:endParaRPr lang="en-US"/>
          </a:p>
        </p:txBody>
      </p:sp>
    </p:spTree>
    <p:extLst>
      <p:ext uri="{BB962C8B-B14F-4D97-AF65-F5344CB8AC3E}">
        <p14:creationId xmlns:p14="http://schemas.microsoft.com/office/powerpoint/2010/main" val="34301937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0D847-36BF-404E-A004-EFB6373B335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1D16E85-BD0E-0043-8204-13B76148C0B7}"/>
              </a:ext>
            </a:extLst>
          </p:cNvPr>
          <p:cNvSpPr>
            <a:spLocks noGrp="1"/>
          </p:cNvSpPr>
          <p:nvPr>
            <p:ph type="dt" sz="half" idx="10"/>
          </p:nvPr>
        </p:nvSpPr>
        <p:spPr/>
        <p:txBody>
          <a:bodyPr/>
          <a:lstStyle/>
          <a:p>
            <a:fld id="{C0ACAAED-9122-1F41-BE0E-E5AA0373C988}" type="datetimeFigureOut">
              <a:rPr lang="en-US" smtClean="0"/>
              <a:t>5/30/20</a:t>
            </a:fld>
            <a:endParaRPr lang="en-US"/>
          </a:p>
        </p:txBody>
      </p:sp>
      <p:sp>
        <p:nvSpPr>
          <p:cNvPr id="4" name="Footer Placeholder 3">
            <a:extLst>
              <a:ext uri="{FF2B5EF4-FFF2-40B4-BE49-F238E27FC236}">
                <a16:creationId xmlns:a16="http://schemas.microsoft.com/office/drawing/2014/main" id="{232330D5-65D4-7446-B72F-86B12CE287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2327BA6-9F8B-7A40-A12C-E595F02E50C6}"/>
              </a:ext>
            </a:extLst>
          </p:cNvPr>
          <p:cNvSpPr>
            <a:spLocks noGrp="1"/>
          </p:cNvSpPr>
          <p:nvPr>
            <p:ph type="sldNum" sz="quarter" idx="12"/>
          </p:nvPr>
        </p:nvSpPr>
        <p:spPr/>
        <p:txBody>
          <a:bodyPr/>
          <a:lstStyle/>
          <a:p>
            <a:fld id="{76DEFF8E-4227-C14F-86AB-3F3B18ABEA51}" type="slidenum">
              <a:rPr lang="en-US" smtClean="0"/>
              <a:t>‹#›</a:t>
            </a:fld>
            <a:endParaRPr lang="en-US"/>
          </a:p>
        </p:txBody>
      </p:sp>
    </p:spTree>
    <p:extLst>
      <p:ext uri="{BB962C8B-B14F-4D97-AF65-F5344CB8AC3E}">
        <p14:creationId xmlns:p14="http://schemas.microsoft.com/office/powerpoint/2010/main" val="353744414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499E615-BD59-DB48-A1A1-DE24DEBDBA48}"/>
              </a:ext>
            </a:extLst>
          </p:cNvPr>
          <p:cNvSpPr>
            <a:spLocks noGrp="1"/>
          </p:cNvSpPr>
          <p:nvPr>
            <p:ph type="dt" sz="half" idx="10"/>
          </p:nvPr>
        </p:nvSpPr>
        <p:spPr/>
        <p:txBody>
          <a:bodyPr/>
          <a:lstStyle/>
          <a:p>
            <a:fld id="{C0ACAAED-9122-1F41-BE0E-E5AA0373C988}" type="datetimeFigureOut">
              <a:rPr lang="en-US" smtClean="0"/>
              <a:t>5/30/20</a:t>
            </a:fld>
            <a:endParaRPr lang="en-US"/>
          </a:p>
        </p:txBody>
      </p:sp>
      <p:sp>
        <p:nvSpPr>
          <p:cNvPr id="3" name="Footer Placeholder 2">
            <a:extLst>
              <a:ext uri="{FF2B5EF4-FFF2-40B4-BE49-F238E27FC236}">
                <a16:creationId xmlns:a16="http://schemas.microsoft.com/office/drawing/2014/main" id="{67B11865-1264-8D4D-B3CC-38837356109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AE71EDE-5FBE-9243-83C5-42EBE7CEF058}"/>
              </a:ext>
            </a:extLst>
          </p:cNvPr>
          <p:cNvSpPr>
            <a:spLocks noGrp="1"/>
          </p:cNvSpPr>
          <p:nvPr>
            <p:ph type="sldNum" sz="quarter" idx="12"/>
          </p:nvPr>
        </p:nvSpPr>
        <p:spPr/>
        <p:txBody>
          <a:bodyPr/>
          <a:lstStyle/>
          <a:p>
            <a:fld id="{76DEFF8E-4227-C14F-86AB-3F3B18ABEA51}" type="slidenum">
              <a:rPr lang="en-US" smtClean="0"/>
              <a:t>‹#›</a:t>
            </a:fld>
            <a:endParaRPr lang="en-US"/>
          </a:p>
        </p:txBody>
      </p:sp>
    </p:spTree>
    <p:extLst>
      <p:ext uri="{BB962C8B-B14F-4D97-AF65-F5344CB8AC3E}">
        <p14:creationId xmlns:p14="http://schemas.microsoft.com/office/powerpoint/2010/main" val="39598932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475BE-A909-2445-ABC5-506FFAD5AB4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BA0FF1F-1DA4-E140-B537-39A6C54F96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1C4F9AF-EF3E-0A40-8C0D-87DCDF7FF0E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8E72CACE-4AFB-AE47-BD8E-32F096AE6A15}"/>
              </a:ext>
            </a:extLst>
          </p:cNvPr>
          <p:cNvSpPr>
            <a:spLocks noGrp="1"/>
          </p:cNvSpPr>
          <p:nvPr>
            <p:ph type="dt" sz="half" idx="10"/>
          </p:nvPr>
        </p:nvSpPr>
        <p:spPr/>
        <p:txBody>
          <a:bodyPr/>
          <a:lstStyle/>
          <a:p>
            <a:fld id="{C0ACAAED-9122-1F41-BE0E-E5AA0373C988}" type="datetimeFigureOut">
              <a:rPr lang="en-US" smtClean="0"/>
              <a:t>5/30/20</a:t>
            </a:fld>
            <a:endParaRPr lang="en-US"/>
          </a:p>
        </p:txBody>
      </p:sp>
      <p:sp>
        <p:nvSpPr>
          <p:cNvPr id="6" name="Footer Placeholder 5">
            <a:extLst>
              <a:ext uri="{FF2B5EF4-FFF2-40B4-BE49-F238E27FC236}">
                <a16:creationId xmlns:a16="http://schemas.microsoft.com/office/drawing/2014/main" id="{F7B357AE-7BE0-4F46-91AB-6A3E298BBE7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75BA11-617E-6F44-BB79-0A2E1A9AA461}"/>
              </a:ext>
            </a:extLst>
          </p:cNvPr>
          <p:cNvSpPr>
            <a:spLocks noGrp="1"/>
          </p:cNvSpPr>
          <p:nvPr>
            <p:ph type="sldNum" sz="quarter" idx="12"/>
          </p:nvPr>
        </p:nvSpPr>
        <p:spPr/>
        <p:txBody>
          <a:bodyPr/>
          <a:lstStyle/>
          <a:p>
            <a:fld id="{76DEFF8E-4227-C14F-86AB-3F3B18ABEA51}" type="slidenum">
              <a:rPr lang="en-US" smtClean="0"/>
              <a:t>‹#›</a:t>
            </a:fld>
            <a:endParaRPr lang="en-US"/>
          </a:p>
        </p:txBody>
      </p:sp>
    </p:spTree>
    <p:extLst>
      <p:ext uri="{BB962C8B-B14F-4D97-AF65-F5344CB8AC3E}">
        <p14:creationId xmlns:p14="http://schemas.microsoft.com/office/powerpoint/2010/main" val="40299351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DDD57-D339-4646-879F-4C06F387100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A9F04BB-1188-B145-A193-13340BE1002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9DE0D14-0CC6-9845-918F-95F1F1278E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69E0DF5-0033-5E46-8BD0-0B8962021246}"/>
              </a:ext>
            </a:extLst>
          </p:cNvPr>
          <p:cNvSpPr>
            <a:spLocks noGrp="1"/>
          </p:cNvSpPr>
          <p:nvPr>
            <p:ph type="dt" sz="half" idx="10"/>
          </p:nvPr>
        </p:nvSpPr>
        <p:spPr/>
        <p:txBody>
          <a:bodyPr/>
          <a:lstStyle/>
          <a:p>
            <a:fld id="{C0ACAAED-9122-1F41-BE0E-E5AA0373C988}" type="datetimeFigureOut">
              <a:rPr lang="en-US" smtClean="0"/>
              <a:t>5/30/20</a:t>
            </a:fld>
            <a:endParaRPr lang="en-US"/>
          </a:p>
        </p:txBody>
      </p:sp>
      <p:sp>
        <p:nvSpPr>
          <p:cNvPr id="6" name="Footer Placeholder 5">
            <a:extLst>
              <a:ext uri="{FF2B5EF4-FFF2-40B4-BE49-F238E27FC236}">
                <a16:creationId xmlns:a16="http://schemas.microsoft.com/office/drawing/2014/main" id="{A4CDF1F7-38F6-A34F-9A66-434771AD7B3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5EFAE0-ADC4-DC40-A87F-A73A6FBF71B9}"/>
              </a:ext>
            </a:extLst>
          </p:cNvPr>
          <p:cNvSpPr>
            <a:spLocks noGrp="1"/>
          </p:cNvSpPr>
          <p:nvPr>
            <p:ph type="sldNum" sz="quarter" idx="12"/>
          </p:nvPr>
        </p:nvSpPr>
        <p:spPr/>
        <p:txBody>
          <a:bodyPr/>
          <a:lstStyle/>
          <a:p>
            <a:fld id="{76DEFF8E-4227-C14F-86AB-3F3B18ABEA51}" type="slidenum">
              <a:rPr lang="en-US" smtClean="0"/>
              <a:t>‹#›</a:t>
            </a:fld>
            <a:endParaRPr lang="en-US"/>
          </a:p>
        </p:txBody>
      </p:sp>
    </p:spTree>
    <p:extLst>
      <p:ext uri="{BB962C8B-B14F-4D97-AF65-F5344CB8AC3E}">
        <p14:creationId xmlns:p14="http://schemas.microsoft.com/office/powerpoint/2010/main" val="20327490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4625A08-64DC-8E43-BB5C-65046744086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0A9B4F0-43B6-BD42-A5CA-B0D9E0ACF8D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7095E26-9602-8A41-9B2A-81380919E0C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0ACAAED-9122-1F41-BE0E-E5AA0373C988}" type="datetimeFigureOut">
              <a:rPr lang="en-US" smtClean="0"/>
              <a:t>5/30/20</a:t>
            </a:fld>
            <a:endParaRPr lang="en-US"/>
          </a:p>
        </p:txBody>
      </p:sp>
      <p:sp>
        <p:nvSpPr>
          <p:cNvPr id="5" name="Footer Placeholder 4">
            <a:extLst>
              <a:ext uri="{FF2B5EF4-FFF2-40B4-BE49-F238E27FC236}">
                <a16:creationId xmlns:a16="http://schemas.microsoft.com/office/drawing/2014/main" id="{D73385A8-B3CD-A349-A5EC-BA55C60AAD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8E04AA7-DF55-A045-A46B-9992326F1D8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6DEFF8E-4227-C14F-86AB-3F3B18ABEA51}" type="slidenum">
              <a:rPr lang="en-US" smtClean="0"/>
              <a:t>‹#›</a:t>
            </a:fld>
            <a:endParaRPr lang="en-US"/>
          </a:p>
        </p:txBody>
      </p:sp>
    </p:spTree>
    <p:extLst>
      <p:ext uri="{BB962C8B-B14F-4D97-AF65-F5344CB8AC3E}">
        <p14:creationId xmlns:p14="http://schemas.microsoft.com/office/powerpoint/2010/main" val="14009779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tatic.googleusercontent.com/media/research.google.com/en/archive/bigtable-osdi06.pdf"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tiff"/><Relationship Id="rId4" Type="http://schemas.openxmlformats.org/officeDocument/2006/relationships/image" Target="../media/image1.tiff"/></Relationships>
</file>

<file path=ppt/slides/_rels/slide2.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hyperlink" Target="https://iq.opengenus.org/persistent-segment-tree/" TargetMode="External"/><Relationship Id="rId1" Type="http://schemas.openxmlformats.org/officeDocument/2006/relationships/slideLayout" Target="../slideLayouts/slideLayout2.xml"/><Relationship Id="rId5" Type="http://schemas.openxmlformats.org/officeDocument/2006/relationships/image" Target="../media/image5.tiff"/><Relationship Id="rId4" Type="http://schemas.openxmlformats.org/officeDocument/2006/relationships/image" Target="../media/image4.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540068F2-FA37-A340-BBCC-EAD896473727}"/>
              </a:ext>
            </a:extLst>
          </p:cNvPr>
          <p:cNvSpPr txBox="1"/>
          <p:nvPr/>
        </p:nvSpPr>
        <p:spPr>
          <a:xfrm>
            <a:off x="94129" y="0"/>
            <a:ext cx="5688106" cy="523220"/>
          </a:xfrm>
          <a:prstGeom prst="rect">
            <a:avLst/>
          </a:prstGeom>
          <a:noFill/>
        </p:spPr>
        <p:txBody>
          <a:bodyPr wrap="square" rtlCol="0">
            <a:spAutoFit/>
          </a:bodyPr>
          <a:lstStyle/>
          <a:p>
            <a:r>
              <a:rPr lang="en-US" sz="2800" b="1" dirty="0"/>
              <a:t>Wide Column Stores (WCS)</a:t>
            </a:r>
          </a:p>
        </p:txBody>
      </p:sp>
      <p:sp>
        <p:nvSpPr>
          <p:cNvPr id="5" name="TextBox 4">
            <a:extLst>
              <a:ext uri="{FF2B5EF4-FFF2-40B4-BE49-F238E27FC236}">
                <a16:creationId xmlns:a16="http://schemas.microsoft.com/office/drawing/2014/main" id="{3B14EAAB-CC12-CA4C-B3CB-7BAAF946FD6C}"/>
              </a:ext>
            </a:extLst>
          </p:cNvPr>
          <p:cNvSpPr txBox="1"/>
          <p:nvPr/>
        </p:nvSpPr>
        <p:spPr>
          <a:xfrm>
            <a:off x="94129" y="618565"/>
            <a:ext cx="5795683" cy="3485570"/>
          </a:xfrm>
          <a:prstGeom prst="rect">
            <a:avLst/>
          </a:prstGeom>
          <a:noFill/>
        </p:spPr>
        <p:txBody>
          <a:bodyPr wrap="square" rtlCol="0">
            <a:spAutoFit/>
          </a:bodyPr>
          <a:lstStyle/>
          <a:p>
            <a:r>
              <a:rPr lang="en-US" sz="1400" dirty="0"/>
              <a:t>Wide column stores (a.k.a. extensible record stores) store data in records with an ability to hold very large numbers of dynamic columns (billions). Since the column names as well as the record keys are not fixed, wide column stores can be seen as two-dimensional key-value stores.</a:t>
            </a:r>
          </a:p>
          <a:p>
            <a:endParaRPr lang="en-US" sz="1400" dirty="0"/>
          </a:p>
          <a:p>
            <a:r>
              <a:rPr lang="en-US" sz="1400" dirty="0"/>
              <a:t>Google's </a:t>
            </a:r>
            <a:r>
              <a:rPr lang="en-US" sz="1400" b="1" dirty="0" err="1">
                <a:solidFill>
                  <a:srgbClr val="FF0000"/>
                </a:solidFill>
              </a:rPr>
              <a:t>BigTable</a:t>
            </a:r>
            <a:r>
              <a:rPr lang="en-US" sz="1400" dirty="0"/>
              <a:t> is considered to be the origin of this class of databases.</a:t>
            </a:r>
          </a:p>
          <a:p>
            <a:r>
              <a:rPr lang="en-US" sz="1400" dirty="0"/>
              <a:t>Classical work: "Bigtable: A Distributed Storage System for Structured Data" (2006) by Fay Chang et al -  </a:t>
            </a:r>
            <a:r>
              <a:rPr lang="en-US" sz="1050" dirty="0">
                <a:hlinkClick r:id="rId3"/>
              </a:rPr>
              <a:t>http://static.googleusercontent.com/media/research.google.com/en//archive/bigtable-osdi06.pdf</a:t>
            </a:r>
            <a:r>
              <a:rPr lang="en-US" sz="1050" dirty="0"/>
              <a:t> </a:t>
            </a:r>
          </a:p>
          <a:p>
            <a:endParaRPr lang="en-US" sz="1400" dirty="0"/>
          </a:p>
          <a:p>
            <a:r>
              <a:rPr lang="en-US" sz="1400" dirty="0"/>
              <a:t>Popular examples of WCS databases:</a:t>
            </a:r>
          </a:p>
          <a:p>
            <a:endParaRPr lang="en-US" sz="1400" dirty="0"/>
          </a:p>
          <a:p>
            <a:pPr marL="285750" indent="-285750">
              <a:buFont typeface="Arial" panose="020B0604020202020204" pitchFamily="34" charset="0"/>
              <a:buChar char="•"/>
            </a:pPr>
            <a:r>
              <a:rPr lang="en-US" sz="1400" b="1" dirty="0">
                <a:solidFill>
                  <a:srgbClr val="FF0000"/>
                </a:solidFill>
              </a:rPr>
              <a:t>Cassandra</a:t>
            </a:r>
            <a:r>
              <a:rPr lang="en-US" sz="1400" dirty="0"/>
              <a:t> (WCS based on ideas of </a:t>
            </a:r>
            <a:r>
              <a:rPr lang="en-US" sz="1400" dirty="0" err="1"/>
              <a:t>BigTable</a:t>
            </a:r>
            <a:r>
              <a:rPr lang="en-US" sz="1400" dirty="0"/>
              <a:t> and DynamoDB)</a:t>
            </a:r>
          </a:p>
          <a:p>
            <a:pPr marL="285750" indent="-285750">
              <a:buFont typeface="Arial" panose="020B0604020202020204" pitchFamily="34" charset="0"/>
              <a:buChar char="•"/>
            </a:pPr>
            <a:r>
              <a:rPr lang="en-US" sz="1400" b="1" dirty="0">
                <a:solidFill>
                  <a:srgbClr val="FF0000"/>
                </a:solidFill>
              </a:rPr>
              <a:t>HBase</a:t>
            </a:r>
            <a:r>
              <a:rPr lang="en-US" sz="1400" dirty="0"/>
              <a:t> (WCS on top of Hadoop)</a:t>
            </a:r>
          </a:p>
          <a:p>
            <a:pPr marL="285750" indent="-285750">
              <a:buFont typeface="Arial" panose="020B0604020202020204" pitchFamily="34" charset="0"/>
              <a:buChar char="•"/>
            </a:pPr>
            <a:r>
              <a:rPr lang="en-US" sz="1400" b="1" dirty="0">
                <a:solidFill>
                  <a:srgbClr val="FF0000"/>
                </a:solidFill>
              </a:rPr>
              <a:t>Microsoft Azure Cosmos DB </a:t>
            </a:r>
            <a:r>
              <a:rPr lang="en-US" sz="1400" dirty="0"/>
              <a:t>(Document store , Graph DBMS, Key-value store, WCS</a:t>
            </a:r>
          </a:p>
        </p:txBody>
      </p:sp>
      <p:pic>
        <p:nvPicPr>
          <p:cNvPr id="6" name="Picture 5">
            <a:extLst>
              <a:ext uri="{FF2B5EF4-FFF2-40B4-BE49-F238E27FC236}">
                <a16:creationId xmlns:a16="http://schemas.microsoft.com/office/drawing/2014/main" id="{5AEDD646-F0CB-6249-B779-BBDBE0A09D8E}"/>
              </a:ext>
            </a:extLst>
          </p:cNvPr>
          <p:cNvPicPr>
            <a:picLocks noChangeAspect="1"/>
          </p:cNvPicPr>
          <p:nvPr/>
        </p:nvPicPr>
        <p:blipFill>
          <a:blip r:embed="rId4"/>
          <a:stretch>
            <a:fillRect/>
          </a:stretch>
        </p:blipFill>
        <p:spPr>
          <a:xfrm>
            <a:off x="625863" y="4684161"/>
            <a:ext cx="10104890" cy="1541826"/>
          </a:xfrm>
          <a:prstGeom prst="rect">
            <a:avLst/>
          </a:prstGeom>
        </p:spPr>
      </p:pic>
      <p:pic>
        <p:nvPicPr>
          <p:cNvPr id="7" name="Picture 6">
            <a:extLst>
              <a:ext uri="{FF2B5EF4-FFF2-40B4-BE49-F238E27FC236}">
                <a16:creationId xmlns:a16="http://schemas.microsoft.com/office/drawing/2014/main" id="{98ED835E-05A2-3140-A788-68A33C34AD9E}"/>
              </a:ext>
            </a:extLst>
          </p:cNvPr>
          <p:cNvPicPr>
            <a:picLocks noChangeAspect="1"/>
          </p:cNvPicPr>
          <p:nvPr/>
        </p:nvPicPr>
        <p:blipFill>
          <a:blip r:embed="rId5" cstate="email">
            <a:extLst>
              <a:ext uri="{28A0092B-C50C-407E-A947-70E740481C1C}">
                <a14:useLocalDpi xmlns:a14="http://schemas.microsoft.com/office/drawing/2010/main"/>
              </a:ext>
            </a:extLst>
          </a:blip>
          <a:stretch>
            <a:fillRect/>
          </a:stretch>
        </p:blipFill>
        <p:spPr>
          <a:xfrm>
            <a:off x="6096000" y="1466000"/>
            <a:ext cx="6096000" cy="1790700"/>
          </a:xfrm>
          <a:prstGeom prst="rect">
            <a:avLst/>
          </a:prstGeom>
        </p:spPr>
      </p:pic>
      <p:cxnSp>
        <p:nvCxnSpPr>
          <p:cNvPr id="9" name="Straight Connector 8">
            <a:extLst>
              <a:ext uri="{FF2B5EF4-FFF2-40B4-BE49-F238E27FC236}">
                <a16:creationId xmlns:a16="http://schemas.microsoft.com/office/drawing/2014/main" id="{3964ACD9-CE67-D842-A27E-8DF9568C333D}"/>
              </a:ext>
            </a:extLst>
          </p:cNvPr>
          <p:cNvCxnSpPr/>
          <p:nvPr/>
        </p:nvCxnSpPr>
        <p:spPr>
          <a:xfrm>
            <a:off x="6096000" y="261610"/>
            <a:ext cx="0" cy="3842525"/>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875590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CFB61C0-6B8C-E94F-8040-4D555F51436B}"/>
              </a:ext>
            </a:extLst>
          </p:cNvPr>
          <p:cNvSpPr txBox="1"/>
          <p:nvPr/>
        </p:nvSpPr>
        <p:spPr>
          <a:xfrm>
            <a:off x="389964" y="322729"/>
            <a:ext cx="9762565" cy="2308324"/>
          </a:xfrm>
          <a:prstGeom prst="rect">
            <a:avLst/>
          </a:prstGeom>
          <a:noFill/>
        </p:spPr>
        <p:txBody>
          <a:bodyPr wrap="square" rtlCol="0">
            <a:spAutoFit/>
          </a:bodyPr>
          <a:lstStyle/>
          <a:p>
            <a:r>
              <a:rPr lang="en-US" b="1" dirty="0">
                <a:solidFill>
                  <a:srgbClr val="FF0000"/>
                </a:solidFill>
              </a:rPr>
              <a:t>Sorted Strings Table</a:t>
            </a:r>
            <a:r>
              <a:rPr lang="en-US" dirty="0">
                <a:solidFill>
                  <a:srgbClr val="FF0000"/>
                </a:solidFill>
              </a:rPr>
              <a:t> </a:t>
            </a:r>
            <a:r>
              <a:rPr lang="en-US" dirty="0"/>
              <a:t>(borrowed from google) is a file of key/value string pairs, sorted by keys.</a:t>
            </a:r>
          </a:p>
          <a:p>
            <a:endParaRPr lang="en-US" dirty="0"/>
          </a:p>
          <a:p>
            <a:r>
              <a:rPr lang="en-US" b="1" dirty="0">
                <a:solidFill>
                  <a:srgbClr val="FF0000"/>
                </a:solidFill>
              </a:rPr>
              <a:t>LSM Trees</a:t>
            </a:r>
            <a:r>
              <a:rPr lang="en-US" dirty="0"/>
              <a:t> - Log Structured Merge Trees - in Cassandra</a:t>
            </a:r>
          </a:p>
          <a:p>
            <a:endParaRPr lang="en-US" dirty="0"/>
          </a:p>
          <a:p>
            <a:r>
              <a:rPr lang="en-US" b="1" dirty="0">
                <a:solidFill>
                  <a:srgbClr val="FF0000"/>
                </a:solidFill>
              </a:rPr>
              <a:t>Persistent Segment Tree</a:t>
            </a:r>
            <a:r>
              <a:rPr lang="en-US" dirty="0"/>
              <a:t> – updates handled similar to how it is done in version control systems. To avoid extra time and space we only create nodes that have been modified, and share rest of the tree from the previous version of the tree.</a:t>
            </a:r>
          </a:p>
          <a:p>
            <a:r>
              <a:rPr lang="en-US" dirty="0"/>
              <a:t> - </a:t>
            </a:r>
            <a:r>
              <a:rPr lang="en-US" dirty="0">
                <a:hlinkClick r:id="rId2"/>
              </a:rPr>
              <a:t>https://iq.opengenus.org/persistent-segment-tree/</a:t>
            </a:r>
            <a:endParaRPr lang="en-US" dirty="0"/>
          </a:p>
        </p:txBody>
      </p:sp>
      <p:pic>
        <p:nvPicPr>
          <p:cNvPr id="3" name="Picture 2">
            <a:extLst>
              <a:ext uri="{FF2B5EF4-FFF2-40B4-BE49-F238E27FC236}">
                <a16:creationId xmlns:a16="http://schemas.microsoft.com/office/drawing/2014/main" id="{A831E56A-9E46-9E45-B7B3-0A45BC7BEEA3}"/>
              </a:ext>
            </a:extLst>
          </p:cNvPr>
          <p:cNvPicPr>
            <a:picLocks noChangeAspect="1"/>
          </p:cNvPicPr>
          <p:nvPr/>
        </p:nvPicPr>
        <p:blipFill>
          <a:blip r:embed="rId3"/>
          <a:stretch>
            <a:fillRect/>
          </a:stretch>
        </p:blipFill>
        <p:spPr>
          <a:xfrm>
            <a:off x="7730562" y="4965513"/>
            <a:ext cx="3959413" cy="1821330"/>
          </a:xfrm>
          <a:prstGeom prst="rect">
            <a:avLst/>
          </a:prstGeom>
        </p:spPr>
      </p:pic>
      <p:pic>
        <p:nvPicPr>
          <p:cNvPr id="5" name="Picture 4">
            <a:extLst>
              <a:ext uri="{FF2B5EF4-FFF2-40B4-BE49-F238E27FC236}">
                <a16:creationId xmlns:a16="http://schemas.microsoft.com/office/drawing/2014/main" id="{2F5B251E-8C01-0D46-B710-84F145323891}"/>
              </a:ext>
            </a:extLst>
          </p:cNvPr>
          <p:cNvPicPr>
            <a:picLocks noChangeAspect="1"/>
          </p:cNvPicPr>
          <p:nvPr/>
        </p:nvPicPr>
        <p:blipFill>
          <a:blip r:embed="rId4"/>
          <a:stretch>
            <a:fillRect/>
          </a:stretch>
        </p:blipFill>
        <p:spPr>
          <a:xfrm>
            <a:off x="91814" y="4025106"/>
            <a:ext cx="2438400" cy="2032000"/>
          </a:xfrm>
          <a:prstGeom prst="rect">
            <a:avLst/>
          </a:prstGeom>
        </p:spPr>
      </p:pic>
      <p:sp>
        <p:nvSpPr>
          <p:cNvPr id="7" name="TextBox 6">
            <a:extLst>
              <a:ext uri="{FF2B5EF4-FFF2-40B4-BE49-F238E27FC236}">
                <a16:creationId xmlns:a16="http://schemas.microsoft.com/office/drawing/2014/main" id="{9877D656-06FA-D74B-B993-27B0AA155FA4}"/>
              </a:ext>
            </a:extLst>
          </p:cNvPr>
          <p:cNvSpPr txBox="1"/>
          <p:nvPr/>
        </p:nvSpPr>
        <p:spPr>
          <a:xfrm>
            <a:off x="340508" y="3252364"/>
            <a:ext cx="2007796" cy="369332"/>
          </a:xfrm>
          <a:prstGeom prst="rect">
            <a:avLst/>
          </a:prstGeom>
          <a:noFill/>
        </p:spPr>
        <p:txBody>
          <a:bodyPr wrap="square" rtlCol="0">
            <a:spAutoFit/>
          </a:bodyPr>
          <a:lstStyle/>
          <a:p>
            <a:r>
              <a:rPr lang="en-US" b="1" dirty="0"/>
              <a:t>Binary Search Tree</a:t>
            </a:r>
          </a:p>
        </p:txBody>
      </p:sp>
      <p:sp>
        <p:nvSpPr>
          <p:cNvPr id="8" name="TextBox 7">
            <a:extLst>
              <a:ext uri="{FF2B5EF4-FFF2-40B4-BE49-F238E27FC236}">
                <a16:creationId xmlns:a16="http://schemas.microsoft.com/office/drawing/2014/main" id="{2F32AFBB-DE8E-2E44-AE9F-CBF82ED56166}"/>
              </a:ext>
            </a:extLst>
          </p:cNvPr>
          <p:cNvSpPr txBox="1"/>
          <p:nvPr/>
        </p:nvSpPr>
        <p:spPr>
          <a:xfrm>
            <a:off x="4321135" y="3252364"/>
            <a:ext cx="950111" cy="369332"/>
          </a:xfrm>
          <a:prstGeom prst="rect">
            <a:avLst/>
          </a:prstGeom>
          <a:noFill/>
        </p:spPr>
        <p:txBody>
          <a:bodyPr wrap="square" rtlCol="0">
            <a:spAutoFit/>
          </a:bodyPr>
          <a:lstStyle/>
          <a:p>
            <a:r>
              <a:rPr lang="en-US" b="1" dirty="0"/>
              <a:t>B Tree</a:t>
            </a:r>
          </a:p>
        </p:txBody>
      </p:sp>
      <p:sp>
        <p:nvSpPr>
          <p:cNvPr id="9" name="TextBox 8">
            <a:extLst>
              <a:ext uri="{FF2B5EF4-FFF2-40B4-BE49-F238E27FC236}">
                <a16:creationId xmlns:a16="http://schemas.microsoft.com/office/drawing/2014/main" id="{33F1CF1A-CCB0-DC4F-8631-93B8C3835506}"/>
              </a:ext>
            </a:extLst>
          </p:cNvPr>
          <p:cNvSpPr txBox="1"/>
          <p:nvPr/>
        </p:nvSpPr>
        <p:spPr>
          <a:xfrm>
            <a:off x="9139665" y="3252364"/>
            <a:ext cx="1012864" cy="369332"/>
          </a:xfrm>
          <a:prstGeom prst="rect">
            <a:avLst/>
          </a:prstGeom>
          <a:noFill/>
        </p:spPr>
        <p:txBody>
          <a:bodyPr wrap="square" rtlCol="0">
            <a:spAutoFit/>
          </a:bodyPr>
          <a:lstStyle/>
          <a:p>
            <a:r>
              <a:rPr lang="en-US" b="1" dirty="0"/>
              <a:t>B+ Tree</a:t>
            </a:r>
          </a:p>
        </p:txBody>
      </p:sp>
      <p:pic>
        <p:nvPicPr>
          <p:cNvPr id="10" name="Picture 9">
            <a:extLst>
              <a:ext uri="{FF2B5EF4-FFF2-40B4-BE49-F238E27FC236}">
                <a16:creationId xmlns:a16="http://schemas.microsoft.com/office/drawing/2014/main" id="{12FA4603-E6E3-CE40-8E1F-55AEF6B19003}"/>
              </a:ext>
            </a:extLst>
          </p:cNvPr>
          <p:cNvPicPr>
            <a:picLocks noChangeAspect="1"/>
          </p:cNvPicPr>
          <p:nvPr/>
        </p:nvPicPr>
        <p:blipFill>
          <a:blip r:embed="rId5"/>
          <a:stretch>
            <a:fillRect/>
          </a:stretch>
        </p:blipFill>
        <p:spPr>
          <a:xfrm>
            <a:off x="3152961" y="5148543"/>
            <a:ext cx="3611238" cy="1423148"/>
          </a:xfrm>
          <a:prstGeom prst="rect">
            <a:avLst/>
          </a:prstGeom>
        </p:spPr>
      </p:pic>
      <p:sp>
        <p:nvSpPr>
          <p:cNvPr id="11" name="TextBox 10">
            <a:extLst>
              <a:ext uri="{FF2B5EF4-FFF2-40B4-BE49-F238E27FC236}">
                <a16:creationId xmlns:a16="http://schemas.microsoft.com/office/drawing/2014/main" id="{4B245D04-9DA4-9846-B236-1C7E650C03C0}"/>
              </a:ext>
            </a:extLst>
          </p:cNvPr>
          <p:cNvSpPr txBox="1"/>
          <p:nvPr/>
        </p:nvSpPr>
        <p:spPr>
          <a:xfrm>
            <a:off x="3583976" y="3658233"/>
            <a:ext cx="3092824" cy="954107"/>
          </a:xfrm>
          <a:prstGeom prst="rect">
            <a:avLst/>
          </a:prstGeom>
          <a:noFill/>
        </p:spPr>
        <p:txBody>
          <a:bodyPr wrap="square" rtlCol="0">
            <a:spAutoFit/>
          </a:bodyPr>
          <a:lstStyle/>
          <a:p>
            <a:r>
              <a:rPr lang="en-US" sz="1400" dirty="0"/>
              <a:t>more than one element per node, </a:t>
            </a:r>
            <a:br>
              <a:rPr lang="en-US" sz="1400" dirty="0"/>
            </a:br>
            <a:r>
              <a:rPr lang="en-US" sz="1400" dirty="0"/>
              <a:t>more than two children, </a:t>
            </a:r>
            <a:br>
              <a:rPr lang="en-US" sz="1400" dirty="0"/>
            </a:br>
            <a:r>
              <a:rPr lang="en-US" sz="1400" dirty="0"/>
              <a:t>maximum number of elements in a node is twice the value of MINIMUM</a:t>
            </a:r>
          </a:p>
        </p:txBody>
      </p:sp>
      <p:sp>
        <p:nvSpPr>
          <p:cNvPr id="12" name="TextBox 11">
            <a:extLst>
              <a:ext uri="{FF2B5EF4-FFF2-40B4-BE49-F238E27FC236}">
                <a16:creationId xmlns:a16="http://schemas.microsoft.com/office/drawing/2014/main" id="{4E5BCF95-B9E6-364E-BD39-9B6768782619}"/>
              </a:ext>
            </a:extLst>
          </p:cNvPr>
          <p:cNvSpPr txBox="1"/>
          <p:nvPr/>
        </p:nvSpPr>
        <p:spPr>
          <a:xfrm>
            <a:off x="8163857" y="3658232"/>
            <a:ext cx="3092824" cy="1169551"/>
          </a:xfrm>
          <a:prstGeom prst="rect">
            <a:avLst/>
          </a:prstGeom>
          <a:noFill/>
        </p:spPr>
        <p:txBody>
          <a:bodyPr wrap="square" rtlCol="0">
            <a:spAutoFit/>
          </a:bodyPr>
          <a:lstStyle/>
          <a:p>
            <a:r>
              <a:rPr lang="en-US" sz="1400" dirty="0"/>
              <a:t>like B Tree, but large number of children per node, also additional level is added at the bottom with linked leaves. Also the linked list (red) allows rapid in-order traversal. </a:t>
            </a:r>
          </a:p>
        </p:txBody>
      </p:sp>
    </p:spTree>
    <p:extLst>
      <p:ext uri="{BB962C8B-B14F-4D97-AF65-F5344CB8AC3E}">
        <p14:creationId xmlns:p14="http://schemas.microsoft.com/office/powerpoint/2010/main" val="316006144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48</TotalTime>
  <Words>325</Words>
  <Application>Microsoft Macintosh PowerPoint</Application>
  <PresentationFormat>Widescreen</PresentationFormat>
  <Paragraphs>23</Paragraphs>
  <Slides>2</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Calibri</vt:lpstr>
      <vt:lpstr>Calibri Light</vt:lpstr>
      <vt:lpstr>Office Theme</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Lev Selector</dc:creator>
  <cp:lastModifiedBy>Lev Selector</cp:lastModifiedBy>
  <cp:revision>6</cp:revision>
  <dcterms:created xsi:type="dcterms:W3CDTF">2020-05-15T03:16:33Z</dcterms:created>
  <dcterms:modified xsi:type="dcterms:W3CDTF">2020-05-30T14:26:50Z</dcterms:modified>
</cp:coreProperties>
</file>

<file path=docProps/thumbnail.jpeg>
</file>